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94" r:id="rId3"/>
    <p:sldId id="259" r:id="rId4"/>
    <p:sldId id="288" r:id="rId5"/>
    <p:sldId id="293" r:id="rId6"/>
    <p:sldId id="264" r:id="rId7"/>
    <p:sldId id="265" r:id="rId8"/>
    <p:sldId id="267" r:id="rId9"/>
    <p:sldId id="266" r:id="rId10"/>
    <p:sldId id="268" r:id="rId11"/>
    <p:sldId id="289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90" r:id="rId30"/>
    <p:sldId id="291" r:id="rId31"/>
    <p:sldId id="292" r:id="rId32"/>
    <p:sldId id="260" r:id="rId33"/>
    <p:sldId id="286" r:id="rId34"/>
  </p:sldIdLst>
  <p:sldSz cx="9144000" cy="5143500" type="screen16x9"/>
  <p:notesSz cx="6858000" cy="9144000"/>
  <p:embeddedFontLst>
    <p:embeddedFont>
      <p:font typeface="Poppins SemiBold" panose="020B0604020202020204" charset="0"/>
      <p:regular r:id="rId36"/>
      <p:bold r:id="rId37"/>
      <p:italic r:id="rId38"/>
      <p:boldItalic r:id="rId39"/>
    </p:embeddedFont>
    <p:embeddedFont>
      <p:font typeface="Poppins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h6l8k/VhpeCklyDal2GMIMVofb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UP logosunu her sayfada transparent kullanmak daha güzel olur.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46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0" descr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7200" y="-11650"/>
            <a:ext cx="9198400" cy="516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0"/>
          <p:cNvSpPr txBox="1">
            <a:spLocks noGrp="1"/>
          </p:cNvSpPr>
          <p:nvPr>
            <p:ph type="title"/>
          </p:nvPr>
        </p:nvSpPr>
        <p:spPr>
          <a:xfrm>
            <a:off x="1345800" y="1143299"/>
            <a:ext cx="6452400" cy="245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4500"/>
              <a:buFont typeface="Poppins SemiBold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body" idx="1"/>
          </p:nvPr>
        </p:nvSpPr>
        <p:spPr>
          <a:xfrm>
            <a:off x="2198599" y="3594299"/>
            <a:ext cx="4746601" cy="405901"/>
          </a:xfrm>
          <a:prstGeom prst="rect">
            <a:avLst/>
          </a:prstGeom>
          <a:noFill/>
          <a:ln w="19050" cap="flat" cmpd="sng">
            <a:solidFill>
              <a:srgbClr val="3131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1pPr>
            <a:lvl2pPr marL="914400" lvl="1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2pPr>
            <a:lvl3pPr marL="1371600" lvl="2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3pPr>
            <a:lvl4pPr marL="1828800" lvl="3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4pPr>
            <a:lvl5pPr marL="2286000" lvl="4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"/>
          <p:cNvSpPr txBox="1">
            <a:spLocks noGrp="1"/>
          </p:cNvSpPr>
          <p:nvPr>
            <p:ph type="title"/>
          </p:nvPr>
        </p:nvSpPr>
        <p:spPr>
          <a:xfrm>
            <a:off x="2688075" y="1638899"/>
            <a:ext cx="3838200" cy="1865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1" descr="Google Shape;4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1"/>
          <p:cNvSpPr txBox="1">
            <a:spLocks noGrp="1"/>
          </p:cNvSpPr>
          <p:nvPr>
            <p:ph type="title"/>
          </p:nvPr>
        </p:nvSpPr>
        <p:spPr>
          <a:xfrm>
            <a:off x="719999" y="1387100"/>
            <a:ext cx="5857501" cy="146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9000"/>
              <a:buFont typeface="Poppins SemiBold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1"/>
          </p:nvPr>
        </p:nvSpPr>
        <p:spPr>
          <a:xfrm>
            <a:off x="719999" y="2853425"/>
            <a:ext cx="5857501" cy="573901"/>
          </a:xfrm>
          <a:prstGeom prst="rect">
            <a:avLst/>
          </a:prstGeom>
          <a:noFill/>
          <a:ln w="19050" cap="flat" cmpd="sng">
            <a:solidFill>
              <a:srgbClr val="3131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">
  <p:cSld name="CUSTOM_1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3" descr="Google Shape;64;p14"/>
          <p:cNvPicPr preferRelativeResize="0"/>
          <p:nvPr/>
        </p:nvPicPr>
        <p:blipFill rotWithShape="1">
          <a:blip r:embed="rId2">
            <a:alphaModFix/>
          </a:blip>
          <a:srcRect t="58" b="57"/>
          <a:stretch/>
        </p:blipFill>
        <p:spPr>
          <a:xfrm>
            <a:off x="-35425" y="-19886"/>
            <a:ext cx="9198402" cy="516338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3"/>
          <p:cNvSpPr txBox="1">
            <a:spLocks noGrp="1"/>
          </p:cNvSpPr>
          <p:nvPr>
            <p:ph type="title"/>
          </p:nvPr>
        </p:nvSpPr>
        <p:spPr>
          <a:xfrm>
            <a:off x="928425" y="2880149"/>
            <a:ext cx="4394401" cy="60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Poppins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928425" y="1663050"/>
            <a:ext cx="4394401" cy="121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">
  <p:cSld name="CUSTOM_2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24" descr="Google Shape;68;p15"/>
          <p:cNvPicPr preferRelativeResize="0"/>
          <p:nvPr/>
        </p:nvPicPr>
        <p:blipFill rotWithShape="1">
          <a:blip r:embed="rId2">
            <a:alphaModFix/>
          </a:blip>
          <a:srcRect t="59" b="55"/>
          <a:stretch/>
        </p:blipFill>
        <p:spPr>
          <a:xfrm>
            <a:off x="-17476" y="-9800"/>
            <a:ext cx="9197926" cy="516310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4"/>
          <p:cNvSpPr txBox="1">
            <a:spLocks noGrp="1"/>
          </p:cNvSpPr>
          <p:nvPr>
            <p:ph type="body" idx="1"/>
          </p:nvPr>
        </p:nvSpPr>
        <p:spPr>
          <a:xfrm>
            <a:off x="809999" y="3337200"/>
            <a:ext cx="3062101" cy="10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09999" y="539999"/>
            <a:ext cx="3763502" cy="279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4500"/>
              <a:buFont typeface="Poppins SemiBold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2">
  <p:cSld name="CUSTOM_2_2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5" descr="Google Shape;72;p16"/>
          <p:cNvPicPr preferRelativeResize="0"/>
          <p:nvPr/>
        </p:nvPicPr>
        <p:blipFill rotWithShape="1">
          <a:blip r:embed="rId2">
            <a:alphaModFix/>
          </a:blip>
          <a:srcRect t="89" b="96"/>
          <a:stretch/>
        </p:blipFill>
        <p:spPr>
          <a:xfrm>
            <a:off x="-20751" y="-11651"/>
            <a:ext cx="9204477" cy="516680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5"/>
          <p:cNvSpPr txBox="1">
            <a:spLocks noGrp="1"/>
          </p:cNvSpPr>
          <p:nvPr>
            <p:ph type="body" idx="1"/>
          </p:nvPr>
        </p:nvSpPr>
        <p:spPr>
          <a:xfrm>
            <a:off x="4943624" y="2275350"/>
            <a:ext cx="2476202" cy="130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6343202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">
  <p:cSld name="CUSTOM_2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6" descr="Google Shape;7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31125" y="-17475"/>
            <a:ext cx="9225226" cy="51784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6"/>
          <p:cNvSpPr txBox="1">
            <a:spLocks noGrp="1"/>
          </p:cNvSpPr>
          <p:nvPr>
            <p:ph type="body" idx="1"/>
          </p:nvPr>
        </p:nvSpPr>
        <p:spPr>
          <a:xfrm>
            <a:off x="719999" y="2297700"/>
            <a:ext cx="4027801" cy="143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marR="508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508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508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50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508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title"/>
          </p:nvPr>
        </p:nvSpPr>
        <p:spPr>
          <a:xfrm>
            <a:off x="719999" y="1769999"/>
            <a:ext cx="1989902" cy="52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Poppins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_1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7"/>
          <p:cNvSpPr txBox="1">
            <a:spLocks noGrp="1"/>
          </p:cNvSpPr>
          <p:nvPr>
            <p:ph type="body" idx="1"/>
          </p:nvPr>
        </p:nvSpPr>
        <p:spPr>
          <a:xfrm>
            <a:off x="719999" y="2297700"/>
            <a:ext cx="4027801" cy="143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marR="508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508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508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50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508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7"/>
          <p:cNvSpPr txBox="1">
            <a:spLocks noGrp="1"/>
          </p:cNvSpPr>
          <p:nvPr>
            <p:ph type="title"/>
          </p:nvPr>
        </p:nvSpPr>
        <p:spPr>
          <a:xfrm>
            <a:off x="719999" y="1769999"/>
            <a:ext cx="1813201" cy="52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Poppins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_1_1">
  <p:cSld name="CUSTOM_2_1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8" descr="Google Shape;8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8"/>
          <p:cNvSpPr txBox="1">
            <a:spLocks noGrp="1"/>
          </p:cNvSpPr>
          <p:nvPr>
            <p:ph type="body" idx="1"/>
          </p:nvPr>
        </p:nvSpPr>
        <p:spPr>
          <a:xfrm>
            <a:off x="4165300" y="2749163"/>
            <a:ext cx="4251000" cy="1220701"/>
          </a:xfrm>
          <a:prstGeom prst="rect">
            <a:avLst/>
          </a:prstGeom>
          <a:noFill/>
          <a:ln w="19050" cap="flat" cmpd="sng">
            <a:solidFill>
              <a:srgbClr val="3131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600"/>
              <a:buFont typeface="Poppins"/>
              <a:buNone/>
              <a:defRPr sz="1600"/>
            </a:lvl1pPr>
            <a:lvl2pPr marL="914400" lvl="1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600"/>
              <a:buFont typeface="Poppins"/>
              <a:buNone/>
              <a:defRPr sz="1600"/>
            </a:lvl2pPr>
            <a:lvl3pPr marL="1371600" lvl="2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600"/>
              <a:buFont typeface="Poppins"/>
              <a:buNone/>
              <a:defRPr sz="1600"/>
            </a:lvl3pPr>
            <a:lvl4pPr marL="1828800" lvl="3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600"/>
              <a:buFont typeface="Poppins"/>
              <a:buNone/>
              <a:defRPr sz="1600"/>
            </a:lvl4pPr>
            <a:lvl5pPr marL="2286000" lvl="4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600"/>
              <a:buFont typeface="Poppins"/>
              <a:buNone/>
              <a:defRPr sz="16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8"/>
          <p:cNvSpPr txBox="1">
            <a:spLocks noGrp="1"/>
          </p:cNvSpPr>
          <p:nvPr>
            <p:ph type="title"/>
          </p:nvPr>
        </p:nvSpPr>
        <p:spPr>
          <a:xfrm>
            <a:off x="4165300" y="1276225"/>
            <a:ext cx="4251000" cy="147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9000"/>
              <a:buFont typeface="Poppins SemiBold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">
  <p:cSld name="CUSTOM_4"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9" descr="Google Shape;89;p20"/>
          <p:cNvPicPr preferRelativeResize="0"/>
          <p:nvPr/>
        </p:nvPicPr>
        <p:blipFill rotWithShape="1">
          <a:blip r:embed="rId2">
            <a:alphaModFix/>
          </a:blip>
          <a:srcRect t="59" b="55"/>
          <a:stretch/>
        </p:blipFill>
        <p:spPr>
          <a:xfrm>
            <a:off x="-31175" y="-17475"/>
            <a:ext cx="9225424" cy="5178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9"/>
          <p:cNvSpPr txBox="1">
            <a:spLocks noGrp="1"/>
          </p:cNvSpPr>
          <p:nvPr>
            <p:ph type="title"/>
          </p:nvPr>
        </p:nvSpPr>
        <p:spPr>
          <a:xfrm>
            <a:off x="872388" y="2505712"/>
            <a:ext cx="2206501" cy="84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Poppins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body" idx="1"/>
          </p:nvPr>
        </p:nvSpPr>
        <p:spPr>
          <a:xfrm>
            <a:off x="872388" y="3394924"/>
            <a:ext cx="2206501" cy="48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2" type="tx">
  <p:cSld name="TITLE_AND_BODY">
    <p:bg>
      <p:bgPr>
        <a:solidFill>
          <a:srgbClr val="FFFFF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1" descr="Google Shape;14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1125" y="-17476"/>
            <a:ext cx="9225251" cy="517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6343202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">
  <p:cSld name="CUSTOM_4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0" descr="Google Shape;9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9125" y="-14075"/>
            <a:ext cx="9202250" cy="51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0"/>
          <p:cNvSpPr txBox="1">
            <a:spLocks noGrp="1"/>
          </p:cNvSpPr>
          <p:nvPr>
            <p:ph type="title"/>
          </p:nvPr>
        </p:nvSpPr>
        <p:spPr>
          <a:xfrm>
            <a:off x="1859802" y="1384449"/>
            <a:ext cx="2420701" cy="382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Poppins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0"/>
          <p:cNvSpPr txBox="1">
            <a:spLocks noGrp="1"/>
          </p:cNvSpPr>
          <p:nvPr>
            <p:ph type="body" idx="1"/>
          </p:nvPr>
        </p:nvSpPr>
        <p:spPr>
          <a:xfrm>
            <a:off x="1859800" y="1843500"/>
            <a:ext cx="2420700" cy="382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3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6_1">
  <p:cSld name="CUSTOM_6_1"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1" descr="Google Shape;107;p22"/>
          <p:cNvPicPr preferRelativeResize="0"/>
          <p:nvPr/>
        </p:nvPicPr>
        <p:blipFill rotWithShape="1">
          <a:blip r:embed="rId2">
            <a:alphaModFix/>
          </a:blip>
          <a:srcRect t="58" b="57"/>
          <a:stretch/>
        </p:blipFill>
        <p:spPr>
          <a:xfrm>
            <a:off x="-31125" y="-17476"/>
            <a:ext cx="9225226" cy="5178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1"/>
          <p:cNvSpPr txBox="1">
            <a:spLocks noGrp="1"/>
          </p:cNvSpPr>
          <p:nvPr>
            <p:ph type="title"/>
          </p:nvPr>
        </p:nvSpPr>
        <p:spPr>
          <a:xfrm>
            <a:off x="1445099" y="1339550"/>
            <a:ext cx="2900402" cy="35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Poppins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1"/>
          <p:cNvSpPr txBox="1">
            <a:spLocks noGrp="1"/>
          </p:cNvSpPr>
          <p:nvPr>
            <p:ph type="body" idx="1"/>
          </p:nvPr>
        </p:nvSpPr>
        <p:spPr>
          <a:xfrm>
            <a:off x="1445099" y="1707325"/>
            <a:ext cx="2900402" cy="78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3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7_1">
  <p:cSld name="CUSTOM_7_1"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2" descr="Google Shape;11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29125" y="-14075"/>
            <a:ext cx="9202250" cy="51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2"/>
          <p:cNvSpPr txBox="1">
            <a:spLocks noGrp="1"/>
          </p:cNvSpPr>
          <p:nvPr>
            <p:ph type="title"/>
          </p:nvPr>
        </p:nvSpPr>
        <p:spPr>
          <a:xfrm>
            <a:off x="719987" y="1605212"/>
            <a:ext cx="2350501" cy="48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Poppins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2"/>
          <p:cNvSpPr txBox="1">
            <a:spLocks noGrp="1"/>
          </p:cNvSpPr>
          <p:nvPr>
            <p:ph type="body" idx="1"/>
          </p:nvPr>
        </p:nvSpPr>
        <p:spPr>
          <a:xfrm>
            <a:off x="719987" y="2108337"/>
            <a:ext cx="1913102" cy="48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3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8">
  <p:cSld name="CUSTOM_8"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33" descr="Google Shape;13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4801" y="-11650"/>
            <a:ext cx="9193602" cy="516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3"/>
          <p:cNvSpPr txBox="1">
            <a:spLocks noGrp="1"/>
          </p:cNvSpPr>
          <p:nvPr>
            <p:ph type="title"/>
          </p:nvPr>
        </p:nvSpPr>
        <p:spPr>
          <a:xfrm>
            <a:off x="1989600" y="1227312"/>
            <a:ext cx="5164800" cy="82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6000"/>
              <a:buFont typeface="Poppins SemiBold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3"/>
          <p:cNvSpPr txBox="1">
            <a:spLocks noGrp="1"/>
          </p:cNvSpPr>
          <p:nvPr>
            <p:ph type="body" idx="1"/>
          </p:nvPr>
        </p:nvSpPr>
        <p:spPr>
          <a:xfrm>
            <a:off x="1989600" y="2055634"/>
            <a:ext cx="5164800" cy="44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3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9">
  <p:cSld name="CUSTOM_9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4" descr="Google Shape;139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23302" y="-9476"/>
            <a:ext cx="9190603" cy="51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4"/>
          <p:cNvSpPr txBox="1">
            <a:spLocks noGrp="1"/>
          </p:cNvSpPr>
          <p:nvPr>
            <p:ph type="title"/>
          </p:nvPr>
        </p:nvSpPr>
        <p:spPr>
          <a:xfrm>
            <a:off x="2608425" y="692399"/>
            <a:ext cx="3927000" cy="74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6000"/>
              <a:buFont typeface="Poppins SemiBold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4"/>
          <p:cNvSpPr txBox="1">
            <a:spLocks noGrp="1"/>
          </p:cNvSpPr>
          <p:nvPr>
            <p:ph type="body" idx="1"/>
          </p:nvPr>
        </p:nvSpPr>
        <p:spPr>
          <a:xfrm>
            <a:off x="1712224" y="1435724"/>
            <a:ext cx="5719502" cy="61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34"/>
          <p:cNvSpPr txBox="1"/>
          <p:nvPr/>
        </p:nvSpPr>
        <p:spPr>
          <a:xfrm>
            <a:off x="1949824" y="3801824"/>
            <a:ext cx="5251201" cy="538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Font typeface="Poppins"/>
              <a:buNone/>
            </a:pPr>
            <a:r>
              <a:rPr lang="en-US" sz="1200" b="0" i="0" u="none" strike="noStrike" cap="none">
                <a:solidFill>
                  <a:srgbClr val="31313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-US" sz="1200" b="1" i="0" u="sng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200" b="1" i="0" u="none" strike="noStrike" cap="none">
                <a:solidFill>
                  <a:srgbClr val="31313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200" b="0" i="0" u="none" strike="noStrike" cap="none">
                <a:solidFill>
                  <a:srgbClr val="313131"/>
                </a:solidFill>
                <a:latin typeface="Poppins"/>
                <a:ea typeface="Poppins"/>
                <a:cs typeface="Poppins"/>
                <a:sym typeface="Poppins"/>
              </a:rPr>
              <a:t>including icons by </a:t>
            </a:r>
            <a:r>
              <a:rPr lang="en-US" sz="1200" b="1" i="0" u="sng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200" b="1" i="0" u="none" strike="noStrike" cap="none">
                <a:solidFill>
                  <a:srgbClr val="313131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-US" sz="1200" b="0" i="0" u="none" strike="noStrike" cap="none">
                <a:solidFill>
                  <a:srgbClr val="313131"/>
                </a:solidFill>
                <a:latin typeface="Poppins"/>
                <a:ea typeface="Poppins"/>
                <a:cs typeface="Poppins"/>
                <a:sym typeface="Poppins"/>
              </a:rPr>
              <a:t> and infographics &amp; images by </a:t>
            </a:r>
            <a:r>
              <a:rPr lang="en-US" sz="1200" b="1" i="0" u="sng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2_1">
  <p:cSld name="CUSTOM_12_1"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5" descr="Google Shape;148;p27"/>
          <p:cNvPicPr preferRelativeResize="0"/>
          <p:nvPr/>
        </p:nvPicPr>
        <p:blipFill rotWithShape="1">
          <a:blip r:embed="rId2">
            <a:alphaModFix/>
          </a:blip>
          <a:srcRect t="59" b="55"/>
          <a:stretch/>
        </p:blipFill>
        <p:spPr>
          <a:xfrm>
            <a:off x="-20751" y="-11650"/>
            <a:ext cx="9204500" cy="516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5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6343202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2_1_1">
  <p:cSld name="CUSTOM_12_1_1">
    <p:bg>
      <p:bgPr>
        <a:solidFill>
          <a:srgbClr val="FFFF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6" descr="Google Shape;151;p28"/>
          <p:cNvPicPr preferRelativeResize="0"/>
          <p:nvPr/>
        </p:nvPicPr>
        <p:blipFill rotWithShape="1">
          <a:blip r:embed="rId2">
            <a:alphaModFix/>
          </a:blip>
          <a:srcRect t="59" b="55"/>
          <a:stretch/>
        </p:blipFill>
        <p:spPr>
          <a:xfrm>
            <a:off x="-29125" y="-16350"/>
            <a:ext cx="9221251" cy="51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6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6343202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2_1_1_2">
  <p:cSld name="CUSTOM_12_1_1_2"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7" descr="Google Shape;154;p29"/>
          <p:cNvPicPr preferRelativeResize="0"/>
          <p:nvPr/>
        </p:nvPicPr>
        <p:blipFill rotWithShape="1">
          <a:blip r:embed="rId2">
            <a:alphaModFix/>
          </a:blip>
          <a:srcRect t="59" b="55"/>
          <a:stretch/>
        </p:blipFill>
        <p:spPr>
          <a:xfrm>
            <a:off x="-29125" y="-16350"/>
            <a:ext cx="9221251" cy="51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7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6343202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0">
  <p:cSld name="CUSTOM_10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8" descr="Google Shape;157;p30"/>
          <p:cNvPicPr preferRelativeResize="0"/>
          <p:nvPr/>
        </p:nvPicPr>
        <p:blipFill rotWithShape="1">
          <a:blip r:embed="rId2">
            <a:alphaModFix/>
          </a:blip>
          <a:srcRect t="58" b="57"/>
          <a:stretch/>
        </p:blipFill>
        <p:spPr>
          <a:xfrm>
            <a:off x="-34951" y="-19625"/>
            <a:ext cx="9232877" cy="518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8"/>
          <p:cNvSpPr/>
          <p:nvPr/>
        </p:nvSpPr>
        <p:spPr>
          <a:xfrm>
            <a:off x="360000" y="359999"/>
            <a:ext cx="8424000" cy="4423502"/>
          </a:xfrm>
          <a:prstGeom prst="rect">
            <a:avLst/>
          </a:prstGeom>
          <a:noFill/>
          <a:ln w="19050" cap="flat" cmpd="sng">
            <a:solidFill>
              <a:srgbClr val="3131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131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1">
  <p:cSld name="CUSTOM_11"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9" descr="Google Shape;16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40776" y="-18376"/>
            <a:ext cx="9208152" cy="5175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3" descr="Google Shape;38;p9"/>
          <p:cNvPicPr preferRelativeResize="0"/>
          <p:nvPr/>
        </p:nvPicPr>
        <p:blipFill rotWithShape="1">
          <a:blip r:embed="rId2">
            <a:alphaModFix/>
          </a:blip>
          <a:srcRect t="59" b="55"/>
          <a:stretch/>
        </p:blipFill>
        <p:spPr>
          <a:xfrm>
            <a:off x="-27200" y="-11650"/>
            <a:ext cx="9198400" cy="516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3"/>
          <p:cNvSpPr txBox="1">
            <a:spLocks noGrp="1"/>
          </p:cNvSpPr>
          <p:nvPr>
            <p:ph type="title"/>
          </p:nvPr>
        </p:nvSpPr>
        <p:spPr>
          <a:xfrm>
            <a:off x="1684274" y="1036949"/>
            <a:ext cx="4430102" cy="98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3600"/>
              <a:buFont typeface="Poppins SemiBold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body" idx="1"/>
          </p:nvPr>
        </p:nvSpPr>
        <p:spPr>
          <a:xfrm>
            <a:off x="1684274" y="2018250"/>
            <a:ext cx="4430102" cy="2088301"/>
          </a:xfrm>
          <a:prstGeom prst="rect">
            <a:avLst/>
          </a:prstGeom>
          <a:noFill/>
          <a:ln w="19050" cap="flat" cmpd="sng">
            <a:solidFill>
              <a:srgbClr val="3131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1_1">
  <p:cSld name="CUSTOM_11_1"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0" descr="Google Shape;162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7200" y="-11650"/>
            <a:ext cx="9198400" cy="516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0" descr="Google Shape;16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49551" y="-23300"/>
            <a:ext cx="9225702" cy="518487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bg>
      <p:bgPr>
        <a:solidFill>
          <a:srgbClr val="FFFF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4" descr="Google Shape;31;p7"/>
          <p:cNvPicPr preferRelativeResize="0"/>
          <p:nvPr/>
        </p:nvPicPr>
        <p:blipFill rotWithShape="1">
          <a:blip r:embed="rId2">
            <a:alphaModFix/>
          </a:blip>
          <a:srcRect l="59" r="55"/>
          <a:stretch/>
        </p:blipFill>
        <p:spPr>
          <a:xfrm>
            <a:off x="-35900" y="-13010"/>
            <a:ext cx="9198402" cy="516952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1105024" y="1402600"/>
            <a:ext cx="5395502" cy="28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6343202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5" descr="Google Shape;13;p3"/>
          <p:cNvPicPr preferRelativeResize="0"/>
          <p:nvPr/>
        </p:nvPicPr>
        <p:blipFill rotWithShape="1">
          <a:blip r:embed="rId2">
            <a:alphaModFix/>
          </a:blip>
          <a:srcRect t="29" b="15"/>
          <a:stretch/>
        </p:blipFill>
        <p:spPr>
          <a:xfrm>
            <a:off x="-27200" y="-11650"/>
            <a:ext cx="9198402" cy="51668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719999" y="1948344"/>
            <a:ext cx="7704002" cy="84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4500"/>
              <a:buFont typeface="Poppins SemiBold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2031900" y="3019774"/>
            <a:ext cx="5080200" cy="480901"/>
          </a:xfrm>
          <a:prstGeom prst="rect">
            <a:avLst/>
          </a:prstGeom>
          <a:noFill/>
          <a:ln w="19050" cap="flat" cmpd="sng">
            <a:solidFill>
              <a:srgbClr val="3131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"/>
              <a:buNone/>
              <a:defRPr sz="1800"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 2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6" descr="Google Shape;18;p4"/>
          <p:cNvPicPr preferRelativeResize="0"/>
          <p:nvPr/>
        </p:nvPicPr>
        <p:blipFill rotWithShape="1">
          <a:blip r:embed="rId2">
            <a:alphaModFix/>
          </a:blip>
          <a:srcRect t="29" b="16"/>
          <a:stretch/>
        </p:blipFill>
        <p:spPr>
          <a:xfrm>
            <a:off x="-23300" y="-9476"/>
            <a:ext cx="9190602" cy="516245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6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6343202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1"/>
          </p:nvPr>
        </p:nvSpPr>
        <p:spPr>
          <a:xfrm>
            <a:off x="719999" y="1065499"/>
            <a:ext cx="7704002" cy="353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7" descr="Google Shape;22;p5"/>
          <p:cNvPicPr preferRelativeResize="0"/>
          <p:nvPr/>
        </p:nvPicPr>
        <p:blipFill rotWithShape="1">
          <a:blip r:embed="rId2">
            <a:alphaModFix/>
          </a:blip>
          <a:srcRect t="89" b="96"/>
          <a:stretch/>
        </p:blipFill>
        <p:spPr>
          <a:xfrm rot="10800000" flipH="1">
            <a:off x="-23300" y="-13074"/>
            <a:ext cx="9209576" cy="51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7"/>
          <p:cNvSpPr txBox="1">
            <a:spLocks noGrp="1"/>
          </p:cNvSpPr>
          <p:nvPr>
            <p:ph type="body" idx="1"/>
          </p:nvPr>
        </p:nvSpPr>
        <p:spPr>
          <a:xfrm>
            <a:off x="1715774" y="1898662"/>
            <a:ext cx="1954201" cy="6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8" descr="Google Shape;2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300" y="-13075"/>
            <a:ext cx="9209600" cy="516965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8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6343202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9" descr="Google Shape;35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9"/>
          <p:cNvSpPr txBox="1">
            <a:spLocks noGrp="1"/>
          </p:cNvSpPr>
          <p:nvPr>
            <p:ph type="title"/>
          </p:nvPr>
        </p:nvSpPr>
        <p:spPr>
          <a:xfrm>
            <a:off x="1388099" y="1307099"/>
            <a:ext cx="6367802" cy="252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8000"/>
              <a:buFont typeface="Poppins SemiBold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33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33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33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33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33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33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33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33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33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Helvetica Neue"/>
              <a:buChar char="●"/>
              <a:defRPr sz="1400" b="0" i="0" u="none" strike="noStrike" cap="none">
                <a:solidFill>
                  <a:srgbClr val="31313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Helvetica Neue"/>
              <a:buChar char="○"/>
              <a:defRPr sz="1400" b="0" i="0" u="none" strike="noStrike" cap="none">
                <a:solidFill>
                  <a:srgbClr val="31313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Helvetica Neue"/>
              <a:buChar char="■"/>
              <a:defRPr sz="1400" b="0" i="0" u="none" strike="noStrike" cap="none">
                <a:solidFill>
                  <a:srgbClr val="31313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Helvetica Neue"/>
              <a:buChar char="●"/>
              <a:defRPr sz="1400" b="0" i="0" u="none" strike="noStrike" cap="none">
                <a:solidFill>
                  <a:srgbClr val="31313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Helvetica Neue"/>
              <a:buChar char="○"/>
              <a:defRPr sz="1400" b="0" i="0" u="none" strike="noStrike" cap="none">
                <a:solidFill>
                  <a:srgbClr val="31313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Helvetica Neue"/>
              <a:buChar char="■"/>
              <a:defRPr sz="1400" b="0" i="0" u="none" strike="noStrike" cap="none">
                <a:solidFill>
                  <a:srgbClr val="31313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Helvetica Neue"/>
              <a:buChar char="●"/>
              <a:defRPr sz="1400" b="0" i="0" u="none" strike="noStrike" cap="none">
                <a:solidFill>
                  <a:srgbClr val="31313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Helvetica Neue"/>
              <a:buChar char="○"/>
              <a:defRPr sz="1400" b="0" i="0" u="none" strike="noStrike" cap="none">
                <a:solidFill>
                  <a:srgbClr val="31313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Helvetica Neue"/>
              <a:buChar char="■"/>
              <a:defRPr sz="1400" b="0" i="0" u="none" strike="noStrike" cap="none">
                <a:solidFill>
                  <a:srgbClr val="31313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"/>
          <p:cNvSpPr txBox="1">
            <a:spLocks noGrp="1"/>
          </p:cNvSpPr>
          <p:nvPr>
            <p:ph type="ctrTitle" idx="4294967295"/>
          </p:nvPr>
        </p:nvSpPr>
        <p:spPr>
          <a:xfrm>
            <a:off x="817976" y="933809"/>
            <a:ext cx="6987000" cy="330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4600"/>
              <a:buFont typeface="Arial"/>
              <a:buNone/>
            </a:pPr>
            <a:r>
              <a:rPr lang="en-US" sz="4600" b="1" i="0" u="none" strike="noStrike" cap="none" dirty="0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Capstone Projects</a:t>
            </a:r>
            <a:br>
              <a:rPr lang="en-US" sz="4600" b="1" i="0" u="none" strike="noStrike" cap="none" dirty="0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b="1" i="0" u="none" strike="noStrike" cap="none" dirty="0" smtClean="0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Toxic Comment Classification</a:t>
            </a:r>
            <a:br>
              <a:rPr lang="en-US" sz="3200" b="1" i="0" u="none" strike="noStrike" cap="none" dirty="0" smtClean="0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b="1" dirty="0" smtClean="0">
                <a:latin typeface="Arial"/>
                <a:ea typeface="Arial"/>
                <a:cs typeface="Arial"/>
                <a:sym typeface="Arial"/>
              </a:rPr>
              <a:t>Ezgi </a:t>
            </a:r>
            <a:r>
              <a:rPr lang="en-US" sz="3200" b="1" dirty="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3200" b="1" dirty="0" smtClean="0">
                <a:latin typeface="Arial"/>
                <a:ea typeface="Arial"/>
                <a:cs typeface="Arial"/>
                <a:sym typeface="Arial"/>
              </a:rPr>
              <a:t>rhan</a:t>
            </a:r>
            <a:endParaRPr sz="4600" b="1" i="0" u="none" strike="noStrike" cap="none" dirty="0">
              <a:solidFill>
                <a:srgbClr val="3131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1"/>
          <p:cNvCxnSpPr/>
          <p:nvPr/>
        </p:nvCxnSpPr>
        <p:spPr>
          <a:xfrm rot="10800000" flipH="1">
            <a:off x="1339024" y="2478950"/>
            <a:ext cx="5954702" cy="6301"/>
          </a:xfrm>
          <a:prstGeom prst="straightConnector1">
            <a:avLst/>
          </a:prstGeom>
          <a:noFill/>
          <a:ln w="19050" cap="flat" cmpd="sng">
            <a:solidFill>
              <a:srgbClr val="31313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1" descr="A picture containing icon&#10;&#10;Description automatically generated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8994" y="4458876"/>
            <a:ext cx="2170430" cy="58006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394" y="243761"/>
            <a:ext cx="5765160" cy="45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5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1933" y="1910993"/>
            <a:ext cx="74487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Train sentences, labels and test sentences,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Remove stop words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Train_val_split</a:t>
            </a:r>
            <a:r>
              <a:rPr lang="en-US" sz="1800" dirty="0" smtClean="0"/>
              <a:t> function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 smtClean="0"/>
              <a:t> split data to train and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Tokenizer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Padding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Glove Embedding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323" y="1548927"/>
            <a:ext cx="7835061" cy="2795749"/>
          </a:xfrm>
          <a:prstGeom prst="rect">
            <a:avLst/>
          </a:prstGeom>
          <a:noFill/>
          <a:effectLst>
            <a:reflection stA="45000" endPos="5000" dist="50800" dir="5400000" sy="-100000" algn="bl" rotWithShape="0"/>
            <a:softEdge rad="0"/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19999" y="963300"/>
            <a:ext cx="6343202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dirty="0" smtClean="0"/>
              <a:t>Conv1d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3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262" y="675450"/>
            <a:ext cx="5167939" cy="42681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1301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53" y="240432"/>
            <a:ext cx="5953592" cy="479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9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LSTM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0" y="1328919"/>
            <a:ext cx="6874727" cy="259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3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71" y="963300"/>
            <a:ext cx="6752299" cy="400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785" y="408148"/>
            <a:ext cx="5610118" cy="45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GRU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28"/>
          <a:stretch/>
        </p:blipFill>
        <p:spPr>
          <a:xfrm>
            <a:off x="981306" y="1695236"/>
            <a:ext cx="7055079" cy="25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6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763" y="790841"/>
            <a:ext cx="6186090" cy="394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4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852" y="1304818"/>
            <a:ext cx="65035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My 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Explanatory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ML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Up school experience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437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041" y="675450"/>
            <a:ext cx="5442144" cy="41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Bidirectional +Conv1d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1" y="1058241"/>
            <a:ext cx="8364833" cy="327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3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36" y="541886"/>
            <a:ext cx="5329665" cy="443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27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Word2vec Embedding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8" y="1541701"/>
            <a:ext cx="8361756" cy="265015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36998" y="827677"/>
            <a:ext cx="6343202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Poppins SemiBold"/>
              <a:buNone/>
              <a:defRPr sz="3300" b="0" i="0" u="none" strike="noStrike" cap="none">
                <a:solidFill>
                  <a:srgbClr val="31313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dirty="0" smtClean="0"/>
              <a:t>GRU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3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41" y="257176"/>
            <a:ext cx="6486525" cy="465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65" y="675450"/>
            <a:ext cx="7078320" cy="392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LSTM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2" y="1417834"/>
            <a:ext cx="8357759" cy="241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7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77" y="963300"/>
            <a:ext cx="6331402" cy="390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65" y="305024"/>
            <a:ext cx="5693274" cy="473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1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7" y="798739"/>
            <a:ext cx="8661328" cy="343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9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>
            <a:spLocks noGrp="1"/>
          </p:cNvSpPr>
          <p:nvPr>
            <p:ph type="title"/>
          </p:nvPr>
        </p:nvSpPr>
        <p:spPr>
          <a:xfrm>
            <a:off x="1677824" y="656050"/>
            <a:ext cx="4430102" cy="98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3600"/>
              <a:buFont typeface="Arial"/>
              <a:buNone/>
            </a:pPr>
            <a:r>
              <a:rPr lang="en-US" b="1" dirty="0" smtClean="0">
                <a:latin typeface="Arial"/>
                <a:ea typeface="Arial"/>
                <a:cs typeface="Arial"/>
                <a:sym typeface="Arial"/>
              </a:rPr>
              <a:t>My story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5215" y="4292237"/>
            <a:ext cx="938785" cy="8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80836" y="1828800"/>
            <a:ext cx="64624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Mechanical Engineer (</a:t>
            </a:r>
            <a:r>
              <a:rPr lang="en-US" sz="1800" dirty="0" err="1" smtClean="0"/>
              <a:t>Bilkent</a:t>
            </a:r>
            <a:r>
              <a:rPr lang="en-US" sz="1800" dirty="0" smtClean="0"/>
              <a:t> University 2015)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Reliability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Up School - Machine Learning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30" y="209323"/>
            <a:ext cx="6273229" cy="476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9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7821" y="1047964"/>
            <a:ext cx="7201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Glove and Word2vec </a:t>
            </a:r>
            <a:r>
              <a:rPr lang="en-US" sz="1800" dirty="0" err="1" smtClean="0"/>
              <a:t>Embeddings</a:t>
            </a:r>
            <a:r>
              <a:rPr lang="en-US" sz="1800" dirty="0" smtClean="0"/>
              <a:t> are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/>
              <a:t>LSTM</a:t>
            </a:r>
            <a:r>
              <a:rPr lang="en-US" sz="1800" dirty="0" smtClean="0"/>
              <a:t>,</a:t>
            </a:r>
            <a:r>
              <a:rPr lang="en-US" sz="1800" b="1" dirty="0" smtClean="0"/>
              <a:t>GRU </a:t>
            </a:r>
            <a:r>
              <a:rPr lang="en-US" sz="1800" dirty="0" smtClean="0"/>
              <a:t>layers and </a:t>
            </a:r>
            <a:r>
              <a:rPr lang="en-US" sz="1800" b="1" dirty="0" err="1"/>
              <a:t>BiLSTM</a:t>
            </a:r>
            <a:r>
              <a:rPr lang="en-US" sz="1800" b="1" dirty="0"/>
              <a:t> + </a:t>
            </a:r>
            <a:r>
              <a:rPr lang="en-US" sz="1800" b="1" dirty="0" smtClean="0"/>
              <a:t>CNN </a:t>
            </a:r>
            <a:r>
              <a:rPr lang="en-US" sz="1800" dirty="0" smtClean="0"/>
              <a:t>layers are tested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377041"/>
              </p:ext>
            </p:extLst>
          </p:nvPr>
        </p:nvGraphicFramePr>
        <p:xfrm>
          <a:off x="667821" y="1852400"/>
          <a:ext cx="650466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818">
                  <a:extLst>
                    <a:ext uri="{9D8B030D-6E8A-4147-A177-3AD203B41FA5}">
                      <a16:colId xmlns:a16="http://schemas.microsoft.com/office/drawing/2014/main" val="370392681"/>
                    </a:ext>
                  </a:extLst>
                </a:gridCol>
                <a:gridCol w="1525132">
                  <a:extLst>
                    <a:ext uri="{9D8B030D-6E8A-4147-A177-3AD203B41FA5}">
                      <a16:colId xmlns:a16="http://schemas.microsoft.com/office/drawing/2014/main" val="3526880969"/>
                    </a:ext>
                  </a:extLst>
                </a:gridCol>
                <a:gridCol w="1224904">
                  <a:extLst>
                    <a:ext uri="{9D8B030D-6E8A-4147-A177-3AD203B41FA5}">
                      <a16:colId xmlns:a16="http://schemas.microsoft.com/office/drawing/2014/main" val="1082548993"/>
                    </a:ext>
                  </a:extLst>
                </a:gridCol>
                <a:gridCol w="1224904">
                  <a:extLst>
                    <a:ext uri="{9D8B030D-6E8A-4147-A177-3AD203B41FA5}">
                      <a16:colId xmlns:a16="http://schemas.microsoft.com/office/drawing/2014/main" val="1179002062"/>
                    </a:ext>
                  </a:extLst>
                </a:gridCol>
                <a:gridCol w="1224904">
                  <a:extLst>
                    <a:ext uri="{9D8B030D-6E8A-4147-A177-3AD203B41FA5}">
                      <a16:colId xmlns:a16="http://schemas.microsoft.com/office/drawing/2014/main" val="271286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microAverages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F1-score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701463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Glove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CNN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397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4029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LSTM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6941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BiLSTM+CNN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60367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 smtClean="0"/>
                        <a:t>Word2vec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6331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LSTM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1902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BiLSTM+CNN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203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91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>
            <a:spLocks noGrp="1"/>
          </p:cNvSpPr>
          <p:nvPr>
            <p:ph type="title"/>
          </p:nvPr>
        </p:nvSpPr>
        <p:spPr>
          <a:xfrm>
            <a:off x="327324" y="355399"/>
            <a:ext cx="6343202" cy="57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ct val="100000"/>
              <a:buFont typeface="Arial"/>
              <a:buNone/>
            </a:pPr>
            <a:r>
              <a:rPr lang="en-US" sz="3069" b="1">
                <a:latin typeface="Arial"/>
                <a:ea typeface="Arial"/>
                <a:cs typeface="Arial"/>
                <a:sym typeface="Arial"/>
              </a:rPr>
              <a:t>Core Skills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6"/>
          <p:cNvSpPr txBox="1">
            <a:spLocks noGrp="1"/>
          </p:cNvSpPr>
          <p:nvPr>
            <p:ph type="body" idx="1"/>
          </p:nvPr>
        </p:nvSpPr>
        <p:spPr>
          <a:xfrm>
            <a:off x="606400" y="1338797"/>
            <a:ext cx="6651000" cy="28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/>
          <a:p>
            <a:pPr marL="3111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•"/>
            </a:pPr>
            <a:endParaRPr lang="en-US" dirty="0" smtClean="0">
              <a:solidFill>
                <a:srgbClr val="15151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1150" indent="-285750">
              <a:lnSpc>
                <a:spcPct val="150000"/>
              </a:lnSpc>
              <a:buClr>
                <a:srgbClr val="222222"/>
              </a:buClr>
            </a:pPr>
            <a:r>
              <a:rPr lang="en-US" sz="1800" dirty="0" smtClean="0">
                <a:solidFill>
                  <a:srgbClr val="15151B"/>
                </a:solidFill>
                <a:latin typeface="Arial"/>
                <a:ea typeface="Arial"/>
                <a:cs typeface="Arial"/>
                <a:sym typeface="Arial"/>
              </a:rPr>
              <a:t>Positive challenge</a:t>
            </a:r>
          </a:p>
          <a:p>
            <a:pPr marL="25400" indent="0">
              <a:lnSpc>
                <a:spcPct val="150000"/>
              </a:lnSpc>
              <a:buClr>
                <a:srgbClr val="222222"/>
              </a:buClr>
              <a:buNone/>
            </a:pPr>
            <a:endParaRPr lang="en-US" sz="1800" dirty="0" smtClean="0">
              <a:solidFill>
                <a:srgbClr val="15151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1150" indent="-285750">
              <a:lnSpc>
                <a:spcPct val="150000"/>
              </a:lnSpc>
              <a:buClr>
                <a:srgbClr val="222222"/>
              </a:buClr>
            </a:pPr>
            <a:r>
              <a:rPr lang="en-US" sz="1800" dirty="0" smtClean="0">
                <a:solidFill>
                  <a:srgbClr val="15151B"/>
                </a:solidFill>
                <a:latin typeface="Arial"/>
                <a:ea typeface="Arial"/>
                <a:cs typeface="Arial"/>
                <a:sym typeface="Arial"/>
              </a:rPr>
              <a:t>Self-compassion</a:t>
            </a:r>
          </a:p>
          <a:p>
            <a:pPr marL="25400" indent="0">
              <a:lnSpc>
                <a:spcPct val="150000"/>
              </a:lnSpc>
              <a:buClr>
                <a:srgbClr val="222222"/>
              </a:buClr>
              <a:buNone/>
            </a:pPr>
            <a:endParaRPr lang="en-US" sz="1800" dirty="0" smtClean="0">
              <a:solidFill>
                <a:srgbClr val="15151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1150" indent="-285750">
              <a:lnSpc>
                <a:spcPct val="150000"/>
              </a:lnSpc>
              <a:buClr>
                <a:srgbClr val="222222"/>
              </a:buClr>
            </a:pPr>
            <a:r>
              <a:rPr lang="en-US" sz="1800" dirty="0" smtClean="0">
                <a:solidFill>
                  <a:srgbClr val="15151B"/>
                </a:solidFill>
                <a:latin typeface="Arial"/>
                <a:ea typeface="Arial"/>
                <a:cs typeface="Arial"/>
                <a:sym typeface="Arial"/>
              </a:rPr>
              <a:t>Resilience</a:t>
            </a:r>
            <a:endParaRPr lang="en-US" sz="1800" dirty="0" smtClean="0">
              <a:solidFill>
                <a:srgbClr val="15151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111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•"/>
            </a:pPr>
            <a:endParaRPr dirty="0">
              <a:solidFill>
                <a:srgbClr val="1515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5215" y="4292237"/>
            <a:ext cx="938785" cy="8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12775" y="1390361"/>
            <a:ext cx="5395502" cy="2801100"/>
          </a:xfrm>
        </p:spPr>
        <p:txBody>
          <a:bodyPr/>
          <a:lstStyle/>
          <a:p>
            <a:r>
              <a:rPr lang="en-US" sz="1800" dirty="0" smtClean="0">
                <a:latin typeface="+mj-lt"/>
              </a:rPr>
              <a:t>Defining and Stating our feelings</a:t>
            </a:r>
          </a:p>
          <a:p>
            <a:r>
              <a:rPr lang="en-US" sz="1800" dirty="0" smtClean="0">
                <a:latin typeface="+mj-lt"/>
              </a:rPr>
              <a:t>Support</a:t>
            </a:r>
          </a:p>
          <a:p>
            <a:r>
              <a:rPr lang="en-US" sz="1800" dirty="0" smtClean="0">
                <a:latin typeface="+mj-lt"/>
              </a:rPr>
              <a:t>Energy management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skills</a:t>
            </a:r>
            <a:endParaRPr lang="en-US" dirty="0"/>
          </a:p>
        </p:txBody>
      </p:sp>
      <p:sp>
        <p:nvSpPr>
          <p:cNvPr id="4" name="AutoShape 2" descr="blob:https://web.whatsapp.com/d8937a43-0473-4a2f-b24c-ec873c2200f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blob:https://web.whatsapp.com/d8937a43-0473-4a2f-b24c-ec873c2200f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890" y="1271820"/>
            <a:ext cx="4515110" cy="2780444"/>
          </a:xfrm>
          <a:prstGeom prst="rect">
            <a:avLst/>
          </a:prstGeom>
        </p:spPr>
      </p:pic>
      <p:pic>
        <p:nvPicPr>
          <p:cNvPr id="7" name="Google Shape;189;p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5215" y="4292237"/>
            <a:ext cx="938785" cy="818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972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Toxic Comment 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9" y="884778"/>
            <a:ext cx="8364422" cy="1718405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66725"/>
            <a:ext cx="65" cy="553998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9999" y="2824776"/>
            <a:ext cx="687341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Roboto Mono"/>
              </a:rPr>
              <a:t>toxic</a:t>
            </a:r>
            <a:endParaRPr lang="en-US" altLang="en-US" dirty="0">
              <a:solidFill>
                <a:schemeClr val="tx1"/>
              </a:solidFill>
              <a:latin typeface="inheri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 smtClean="0">
                <a:solidFill>
                  <a:schemeClr val="tx1"/>
                </a:solidFill>
                <a:latin typeface="Roboto Mono"/>
              </a:rPr>
              <a:t>Severe toxic</a:t>
            </a:r>
            <a:endParaRPr lang="en-US" altLang="en-US" dirty="0">
              <a:solidFill>
                <a:schemeClr val="tx1"/>
              </a:solidFill>
              <a:latin typeface="inheri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Roboto Mono"/>
              </a:rPr>
              <a:t>obscene</a:t>
            </a:r>
            <a:endParaRPr lang="en-US" altLang="en-US" dirty="0">
              <a:solidFill>
                <a:schemeClr val="tx1"/>
              </a:solidFill>
              <a:latin typeface="inheri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Roboto Mono"/>
              </a:rPr>
              <a:t>threat</a:t>
            </a:r>
            <a:endParaRPr lang="en-US" altLang="en-US" dirty="0">
              <a:solidFill>
                <a:schemeClr val="tx1"/>
              </a:solidFill>
              <a:latin typeface="inheri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Roboto Mono"/>
              </a:rPr>
              <a:t>insult</a:t>
            </a:r>
            <a:endParaRPr lang="en-US" altLang="en-US" dirty="0">
              <a:solidFill>
                <a:schemeClr val="tx1"/>
              </a:solidFill>
              <a:latin typeface="inheri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 smtClean="0">
                <a:solidFill>
                  <a:schemeClr val="tx1"/>
                </a:solidFill>
                <a:latin typeface="Roboto Mono"/>
              </a:rPr>
              <a:t>Identity hate</a:t>
            </a:r>
            <a:endParaRPr lang="en-US" altLang="en-US" dirty="0">
              <a:solidFill>
                <a:schemeClr val="tx1"/>
              </a:solidFill>
              <a:latin typeface="Int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380" y="2649107"/>
            <a:ext cx="6434461" cy="173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0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83" y="675450"/>
            <a:ext cx="8784404" cy="38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4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Explanatory Data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14" y="963300"/>
            <a:ext cx="6968473" cy="40504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47625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111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74" y="675450"/>
            <a:ext cx="7447252" cy="42934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882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423" y="1058238"/>
            <a:ext cx="6548553" cy="39041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3530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89" y="552333"/>
            <a:ext cx="6340732" cy="41532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7205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fference Between Cryptocurrency and Stocks by Slidesgo">
  <a:themeElements>
    <a:clrScheme name="Difference Between Cryptocurrency and Stocks by Slidesgo">
      <a:dk1>
        <a:srgbClr val="313131"/>
      </a:dk1>
      <a:lt1>
        <a:srgbClr val="FFFFFF"/>
      </a:lt1>
      <a:dk2>
        <a:srgbClr val="A7A7A7"/>
      </a:dk2>
      <a:lt2>
        <a:srgbClr val="535353"/>
      </a:lt2>
      <a:accent1>
        <a:srgbClr val="FFF27B"/>
      </a:accent1>
      <a:accent2>
        <a:srgbClr val="B1CB7C"/>
      </a:accent2>
      <a:accent3>
        <a:srgbClr val="F6F6F8"/>
      </a:accent3>
      <a:accent4>
        <a:srgbClr val="8F8F8F"/>
      </a:accent4>
      <a:accent5>
        <a:srgbClr val="6E6E6E"/>
      </a:accent5>
      <a:accent6>
        <a:srgbClr val="4D4D4D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fference Between Cryptocurrency and Stocks by Slidesgo">
  <a:themeElements>
    <a:clrScheme name="Difference Between Cryptocurrency and Stocks by Slidesg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F27B"/>
      </a:accent1>
      <a:accent2>
        <a:srgbClr val="B1CB7C"/>
      </a:accent2>
      <a:accent3>
        <a:srgbClr val="F6F6F8"/>
      </a:accent3>
      <a:accent4>
        <a:srgbClr val="8F8F8F"/>
      </a:accent4>
      <a:accent5>
        <a:srgbClr val="6E6E6E"/>
      </a:accent5>
      <a:accent6>
        <a:srgbClr val="4D4D4D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18858</TotalTime>
  <Words>156</Words>
  <Application>Microsoft Office PowerPoint</Application>
  <PresentationFormat>On-screen Show (16:9)</PresentationFormat>
  <Paragraphs>90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Roboto Mono</vt:lpstr>
      <vt:lpstr>inherit</vt:lpstr>
      <vt:lpstr>Inter</vt:lpstr>
      <vt:lpstr>Arial</vt:lpstr>
      <vt:lpstr>Poppins SemiBold</vt:lpstr>
      <vt:lpstr>Poppins</vt:lpstr>
      <vt:lpstr>Wingdings</vt:lpstr>
      <vt:lpstr>Helvetica Neue</vt:lpstr>
      <vt:lpstr>Difference Between Cryptocurrency and Stocks by Slidesgo</vt:lpstr>
      <vt:lpstr>Capstone Projects Toxic Comment Classification Ezgi Orhan</vt:lpstr>
      <vt:lpstr>Content</vt:lpstr>
      <vt:lpstr>My story</vt:lpstr>
      <vt:lpstr>Toxic Comment Classification</vt:lpstr>
      <vt:lpstr>PowerPoint Presentation</vt:lpstr>
      <vt:lpstr>Explanatory Data Analysis</vt:lpstr>
      <vt:lpstr>PowerPoint Presentation</vt:lpstr>
      <vt:lpstr>PowerPoint Presentation</vt:lpstr>
      <vt:lpstr>PowerPoint Presentation</vt:lpstr>
      <vt:lpstr>PowerPoint Presentation</vt:lpstr>
      <vt:lpstr>Preprocessing</vt:lpstr>
      <vt:lpstr>Glove Embedding </vt:lpstr>
      <vt:lpstr>PowerPoint Presentation</vt:lpstr>
      <vt:lpstr>PowerPoint Presentation</vt:lpstr>
      <vt:lpstr>LSTM</vt:lpstr>
      <vt:lpstr>PowerPoint Presentation</vt:lpstr>
      <vt:lpstr>PowerPoint Presentation</vt:lpstr>
      <vt:lpstr>GRU </vt:lpstr>
      <vt:lpstr>PowerPoint Presentation</vt:lpstr>
      <vt:lpstr>PowerPoint Presentation</vt:lpstr>
      <vt:lpstr>Bidirectional +Conv1d</vt:lpstr>
      <vt:lpstr>PowerPoint Presentation</vt:lpstr>
      <vt:lpstr>Word2vec Embedding</vt:lpstr>
      <vt:lpstr>PowerPoint Presentation</vt:lpstr>
      <vt:lpstr>PowerPoint Presentation</vt:lpstr>
      <vt:lpstr>LSTM</vt:lpstr>
      <vt:lpstr>PowerPoint Presentation</vt:lpstr>
      <vt:lpstr>PowerPoint Presentation</vt:lpstr>
      <vt:lpstr>PowerPoint Presentation</vt:lpstr>
      <vt:lpstr>PowerPoint Presentation</vt:lpstr>
      <vt:lpstr>Conclusion</vt:lpstr>
      <vt:lpstr>Core Skills</vt:lpstr>
      <vt:lpstr>Core skills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Projects Brief</dc:title>
  <dc:creator>Acer</dc:creator>
  <cp:lastModifiedBy>Ezgi Orhan</cp:lastModifiedBy>
  <cp:revision>68</cp:revision>
  <dcterms:modified xsi:type="dcterms:W3CDTF">2023-01-30T18:47:43Z</dcterms:modified>
</cp:coreProperties>
</file>